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918" autoAdjust="0"/>
    <p:restoredTop sz="94660"/>
  </p:normalViewPr>
  <p:slideViewPr>
    <p:cSldViewPr>
      <p:cViewPr varScale="1">
        <p:scale>
          <a:sx n="86" d="100"/>
          <a:sy n="86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944216"/>
          </a:xfrm>
        </p:spPr>
        <p:txBody>
          <a:bodyPr/>
          <a:lstStyle/>
          <a:p>
            <a:r>
              <a:rPr lang="ru-RU" dirty="0" smtClean="0"/>
              <a:t>Разбор клинического случая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Цикл: Терапия</a:t>
            </a:r>
          </a:p>
          <a:p>
            <a:pPr>
              <a:buNone/>
            </a:pPr>
            <a:r>
              <a:rPr lang="ru-RU" dirty="0" smtClean="0"/>
              <a:t>Выполнил(а): </a:t>
            </a:r>
            <a:r>
              <a:rPr lang="ru-RU" dirty="0" smtClean="0"/>
              <a:t>ФИО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Куратор: </a:t>
            </a:r>
            <a:r>
              <a:rPr lang="ru-RU" dirty="0" smtClean="0"/>
              <a:t>ФИО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Предварительный диагноз?</a:t>
            </a:r>
          </a:p>
          <a:p>
            <a:r>
              <a:rPr lang="ru-RU" dirty="0" smtClean="0"/>
              <a:t>Дифференциальный диагноз?</a:t>
            </a:r>
          </a:p>
          <a:p>
            <a:r>
              <a:rPr lang="ru-RU" dirty="0" smtClean="0"/>
              <a:t>План дальнейшего обследования?</a:t>
            </a:r>
          </a:p>
          <a:p>
            <a:r>
              <a:rPr lang="ru-RU" dirty="0" smtClean="0"/>
              <a:t>План лечения?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Клинический диагноз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lvl="0" indent="0" fontAlgn="base">
              <a:spcBef>
                <a:spcPts val="600"/>
              </a:spcBef>
              <a:spcAft>
                <a:spcPct val="0"/>
              </a:spcAft>
              <a:buClr>
                <a:srgbClr val="04617B"/>
              </a:buClr>
              <a:buSzPct val="73000"/>
              <a:buNone/>
            </a:pP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Основной: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Язвенный колит, дистальная локализация (проктит?), атака средней тяжести.</a:t>
            </a:r>
          </a:p>
          <a:p>
            <a:pPr marL="114300" lvl="0" indent="0" fontAlgn="base">
              <a:spcBef>
                <a:spcPts val="600"/>
              </a:spcBef>
              <a:spcAft>
                <a:spcPct val="0"/>
              </a:spcAft>
              <a:buClr>
                <a:srgbClr val="04617B"/>
              </a:buClr>
              <a:buSzPct val="73000"/>
              <a:buNone/>
            </a:pP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Сопутствующий: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Хронический пиелонефрит, стадия обострения.</a:t>
            </a:r>
          </a:p>
          <a:p>
            <a:pPr marL="114300" lvl="0" indent="0" fontAlgn="base">
              <a:spcBef>
                <a:spcPts val="600"/>
              </a:spcBef>
              <a:spcAft>
                <a:spcPct val="0"/>
              </a:spcAft>
              <a:buClr>
                <a:srgbClr val="04617B"/>
              </a:buClr>
              <a:buSzPct val="73000"/>
              <a:buNone/>
            </a:pP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Осложнение: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Хроническая железодефицитная анемия, смешанного генеза (хроническая постгеморрагическая и повышенного потребления), легкой степени.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Дифференциальный диагноз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r>
              <a:rPr lang="ru-RU" dirty="0" smtClean="0"/>
              <a:t>болезнь Крона, </a:t>
            </a:r>
          </a:p>
          <a:p>
            <a:r>
              <a:rPr lang="ru-RU" dirty="0" smtClean="0"/>
              <a:t>ишемический колит, </a:t>
            </a:r>
          </a:p>
          <a:p>
            <a:r>
              <a:rPr lang="ru-RU" dirty="0" err="1" smtClean="0"/>
              <a:t>полипоз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дивертикулез</a:t>
            </a:r>
            <a:r>
              <a:rPr lang="ru-RU" dirty="0" smtClean="0"/>
              <a:t>,</a:t>
            </a:r>
          </a:p>
          <a:p>
            <a:r>
              <a:rPr lang="ru-RU" dirty="0" smtClean="0"/>
              <a:t> рак толстой кишки, </a:t>
            </a:r>
          </a:p>
          <a:p>
            <a:r>
              <a:rPr lang="ru-RU" dirty="0" smtClean="0"/>
              <a:t>геморрой, </a:t>
            </a:r>
          </a:p>
          <a:p>
            <a:r>
              <a:rPr lang="ru-RU" dirty="0" smtClean="0"/>
              <a:t>лимфогранулематоз,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псевдомембранозный</a:t>
            </a:r>
            <a:r>
              <a:rPr lang="ru-RU" dirty="0" smtClean="0"/>
              <a:t> энтероколит.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Стол -4.</a:t>
            </a:r>
          </a:p>
          <a:p>
            <a:r>
              <a:rPr lang="ru-RU" dirty="0" err="1" smtClean="0"/>
              <a:t>Салофальк</a:t>
            </a:r>
            <a:r>
              <a:rPr lang="ru-RU" dirty="0" smtClean="0"/>
              <a:t> в гранулах 1,0 </a:t>
            </a:r>
            <a:r>
              <a:rPr lang="ru-RU" dirty="0" err="1" smtClean="0"/>
              <a:t>гр</a:t>
            </a:r>
            <a:r>
              <a:rPr lang="ru-RU" dirty="0" smtClean="0"/>
              <a:t>/</a:t>
            </a:r>
            <a:r>
              <a:rPr lang="ru-RU" dirty="0" err="1" smtClean="0"/>
              <a:t>сут</a:t>
            </a:r>
            <a:r>
              <a:rPr lang="ru-RU" dirty="0" smtClean="0"/>
              <a:t> </a:t>
            </a:r>
            <a:r>
              <a:rPr lang="en-US" dirty="0" err="1" smtClean="0"/>
              <a:t>p.os</a:t>
            </a:r>
            <a:endParaRPr lang="ru-RU" dirty="0" smtClean="0"/>
          </a:p>
          <a:p>
            <a:r>
              <a:rPr lang="ru-RU" dirty="0" err="1" smtClean="0"/>
              <a:t>Салофальк</a:t>
            </a:r>
            <a:r>
              <a:rPr lang="ru-RU" dirty="0" smtClean="0"/>
              <a:t> свечи 1,0 </a:t>
            </a:r>
            <a:r>
              <a:rPr lang="ru-RU" dirty="0" err="1" smtClean="0"/>
              <a:t>гр</a:t>
            </a:r>
            <a:r>
              <a:rPr lang="ru-RU" dirty="0" smtClean="0"/>
              <a:t>/</a:t>
            </a:r>
            <a:r>
              <a:rPr lang="ru-RU" dirty="0" err="1" smtClean="0"/>
              <a:t>сут</a:t>
            </a:r>
            <a:r>
              <a:rPr lang="ru-RU" dirty="0" smtClean="0"/>
              <a:t> – </a:t>
            </a:r>
            <a:r>
              <a:rPr lang="en-US" dirty="0" smtClean="0"/>
              <a:t>per rectum</a:t>
            </a:r>
            <a:r>
              <a:rPr lang="ru-RU" dirty="0" smtClean="0"/>
              <a:t>;</a:t>
            </a:r>
            <a:endParaRPr lang="en-US" dirty="0" smtClean="0"/>
          </a:p>
          <a:p>
            <a:r>
              <a:rPr lang="ru-RU" dirty="0" smtClean="0"/>
              <a:t>Микроклизмы с гидрокортизоном 125 мг на ночь – </a:t>
            </a:r>
            <a:r>
              <a:rPr lang="en-US" dirty="0" smtClean="0"/>
              <a:t>per rectum</a:t>
            </a:r>
            <a:r>
              <a:rPr lang="ru-RU" dirty="0" smtClean="0"/>
              <a:t> №10.</a:t>
            </a:r>
          </a:p>
          <a:p>
            <a:r>
              <a:rPr lang="ru-RU" dirty="0" err="1" smtClean="0"/>
              <a:t>Р-р</a:t>
            </a:r>
            <a:r>
              <a:rPr lang="ru-RU" dirty="0" smtClean="0"/>
              <a:t> </a:t>
            </a:r>
            <a:r>
              <a:rPr lang="ru-RU" dirty="0" err="1" smtClean="0"/>
              <a:t>Этамзилата</a:t>
            </a:r>
            <a:r>
              <a:rPr lang="ru-RU" dirty="0" smtClean="0"/>
              <a:t> натрия 2,0 в/м </a:t>
            </a:r>
            <a:r>
              <a:rPr lang="ru-RU" dirty="0" err="1" smtClean="0"/>
              <a:t>х</a:t>
            </a:r>
            <a:r>
              <a:rPr lang="ru-RU" dirty="0" smtClean="0"/>
              <a:t> 2 раза в день.</a:t>
            </a:r>
            <a:endParaRPr lang="ru-RU" dirty="0"/>
          </a:p>
        </p:txBody>
      </p:sp>
      <p:pic>
        <p:nvPicPr>
          <p:cNvPr id="1026" name="Picture 2" descr="C:\Users\Юзеры\Desktop\i (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0"/>
            <a:ext cx="3059832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Планируется </a:t>
            </a:r>
            <a:r>
              <a:rPr lang="ru-RU" dirty="0" err="1" smtClean="0"/>
              <a:t>дообследование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Анализ кала на </a:t>
            </a:r>
            <a:r>
              <a:rPr lang="ru-RU" dirty="0" err="1" smtClean="0"/>
              <a:t>кальпротектин</a:t>
            </a:r>
            <a:r>
              <a:rPr lang="ru-RU" dirty="0" smtClean="0"/>
              <a:t>;</a:t>
            </a:r>
          </a:p>
          <a:p>
            <a:r>
              <a:rPr lang="ru-RU" dirty="0" smtClean="0"/>
              <a:t>Анализ крови на </a:t>
            </a:r>
            <a:r>
              <a:rPr lang="en-US" dirty="0" smtClean="0"/>
              <a:t>ASCA</a:t>
            </a:r>
            <a:r>
              <a:rPr lang="ru-RU" dirty="0" smtClean="0"/>
              <a:t> и</a:t>
            </a:r>
            <a:r>
              <a:rPr lang="en-US" dirty="0" smtClean="0"/>
              <a:t> </a:t>
            </a:r>
            <a:r>
              <a:rPr lang="en-US" dirty="0" err="1" smtClean="0"/>
              <a:t>pANCA</a:t>
            </a:r>
            <a:r>
              <a:rPr lang="ru-RU" dirty="0" smtClean="0"/>
              <a:t>;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Список справочной литературы: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lvl="0"/>
            <a:r>
              <a:rPr lang="ru-RU" sz="2400" dirty="0" smtClean="0"/>
              <a:t>Гастроэнтерология. Национальное руководство. Под ред. Ивашкина В.Т., Лапиной Т.А. М.: ГЭОТАР-МЕДИА, 2008.</a:t>
            </a:r>
          </a:p>
          <a:p>
            <a:r>
              <a:rPr lang="ru-RU" sz="2400" dirty="0" smtClean="0"/>
              <a:t>Диагностика неспецифического язвенного колита и выбор </a:t>
            </a:r>
            <a:r>
              <a:rPr lang="ru-RU" sz="2400" dirty="0" err="1" smtClean="0"/>
              <a:t>фармпрепарата</a:t>
            </a:r>
            <a:r>
              <a:rPr lang="ru-RU" sz="2400" dirty="0" smtClean="0"/>
              <a:t> для лечения НЯК. Метод. пособие. Сост.: </a:t>
            </a:r>
            <a:r>
              <a:rPr lang="ru-RU" sz="2400" dirty="0" err="1" smtClean="0"/>
              <a:t>Минушкин</a:t>
            </a:r>
            <a:r>
              <a:rPr lang="ru-RU" sz="2400" dirty="0" smtClean="0"/>
              <a:t> О.Н., </a:t>
            </a:r>
            <a:r>
              <a:rPr lang="ru-RU" sz="2400" dirty="0" err="1" smtClean="0"/>
              <a:t>Ардатская</a:t>
            </a:r>
            <a:r>
              <a:rPr lang="ru-RU" sz="2400" dirty="0" smtClean="0"/>
              <a:t> М.Д., Семенова Э.Э. М.: МЗ РФ 2004</a:t>
            </a:r>
          </a:p>
          <a:p>
            <a:r>
              <a:rPr lang="ru-RU" sz="2400" dirty="0" smtClean="0"/>
              <a:t>Халиф И.Л., </a:t>
            </a:r>
            <a:r>
              <a:rPr lang="ru-RU" sz="2400" dirty="0" err="1" smtClean="0"/>
              <a:t>Лоранская</a:t>
            </a:r>
            <a:r>
              <a:rPr lang="ru-RU" sz="2400" dirty="0" smtClean="0"/>
              <a:t> И.Д. Воспалительные заболевания кишечника (неспецифический язвенный колит и болезнь Крона) клиника, диагностика, лечение. М.: </a:t>
            </a:r>
            <a:r>
              <a:rPr lang="ru-RU" sz="2400" dirty="0" err="1" smtClean="0"/>
              <a:t>Миклош</a:t>
            </a:r>
            <a:r>
              <a:rPr lang="ru-RU" sz="2400" dirty="0" smtClean="0"/>
              <a:t>, 2004.</a:t>
            </a:r>
          </a:p>
          <a:p>
            <a:r>
              <a:rPr lang="ru-RU" sz="1800" dirty="0" smtClean="0"/>
              <a:t>КЛИНИЧЕСКИЕ РЕКОМЕНДАЦИИ РОССИЙСКОЙ ГАСТРОЭНТЕРОЛОГИЧЕСКОЙ АССОЦИАЦИИ И АССОЦИАЦИИ КОЛОПРОКТОЛОГОВ РОССИИ ПО ДИАГНОСТИКЕ И ЛЕЧЕНИЮ ЯЗВЕННОГО КОЛИТА (2017)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Больная П., 25 лет</a:t>
            </a:r>
            <a:br>
              <a:rPr lang="ru-RU" dirty="0" smtClean="0"/>
            </a:br>
            <a:r>
              <a:rPr lang="ru-RU" dirty="0" smtClean="0"/>
              <a:t>Жалобы при поступлении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Учащение стула до 3-х раз в сутки, кал оформленный с примесью алой крови и слизи;</a:t>
            </a:r>
          </a:p>
          <a:p>
            <a:r>
              <a:rPr lang="ru-RU" dirty="0" smtClean="0"/>
              <a:t>Жжение в заднем проходе при дефекации;</a:t>
            </a:r>
          </a:p>
          <a:p>
            <a:r>
              <a:rPr lang="ru-RU" dirty="0" smtClean="0"/>
              <a:t>Умеренную общую слабость, повышенную утомляемость;</a:t>
            </a:r>
            <a:endParaRPr lang="ru-RU" dirty="0"/>
          </a:p>
        </p:txBody>
      </p:sp>
      <p:pic>
        <p:nvPicPr>
          <p:cNvPr id="8194" name="Picture 2" descr="C:\Users\Юзеры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941168"/>
            <a:ext cx="2483768" cy="1916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17290"/>
          </a:xfrm>
        </p:spPr>
        <p:txBody>
          <a:bodyPr/>
          <a:lstStyle/>
          <a:p>
            <a:r>
              <a:rPr lang="ru-RU" dirty="0" smtClean="0"/>
              <a:t>Анамнез по </a:t>
            </a:r>
            <a:r>
              <a:rPr lang="ru-RU" dirty="0" err="1" smtClean="0"/>
              <a:t>Е.М.Тарееву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>
            <a:off x="8686800" y="1882808"/>
            <a:ext cx="457200" cy="4572000"/>
          </a:xfrm>
        </p:spPr>
        <p:txBody>
          <a:bodyPr/>
          <a:lstStyle/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835696" y="1340768"/>
            <a:ext cx="422" cy="48250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835696" y="6165304"/>
            <a:ext cx="61214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835696" y="5517232"/>
            <a:ext cx="59769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835696" y="4653136"/>
            <a:ext cx="59769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835696" y="2852936"/>
            <a:ext cx="59769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339752" y="5877272"/>
            <a:ext cx="0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228184" y="5877272"/>
            <a:ext cx="0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211960" y="5877272"/>
            <a:ext cx="0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44"/>
          <p:cNvSpPr txBox="1">
            <a:spLocks noChangeArrowheads="1"/>
          </p:cNvSpPr>
          <p:nvPr/>
        </p:nvSpPr>
        <p:spPr bwMode="auto">
          <a:xfrm>
            <a:off x="1979712" y="6237312"/>
            <a:ext cx="8402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FF00"/>
                </a:solidFill>
              </a:rPr>
              <a:t>03.2014</a:t>
            </a:r>
            <a:endParaRPr lang="ru-RU" sz="1400" b="1" i="1" dirty="0">
              <a:solidFill>
                <a:srgbClr val="FFFF00"/>
              </a:solidFill>
            </a:endParaRPr>
          </a:p>
        </p:txBody>
      </p:sp>
      <p:sp>
        <p:nvSpPr>
          <p:cNvPr id="16" name="TextBox 44"/>
          <p:cNvSpPr txBox="1">
            <a:spLocks noChangeArrowheads="1"/>
          </p:cNvSpPr>
          <p:nvPr/>
        </p:nvSpPr>
        <p:spPr bwMode="auto">
          <a:xfrm>
            <a:off x="3707904" y="6237312"/>
            <a:ext cx="10801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rgbClr val="FFFF00"/>
                </a:solidFill>
              </a:rPr>
              <a:t>04.2014</a:t>
            </a:r>
            <a:endParaRPr lang="ru-RU" sz="1400" b="1" i="1" dirty="0">
              <a:solidFill>
                <a:srgbClr val="FFFF00"/>
              </a:solidFill>
            </a:endParaRPr>
          </a:p>
        </p:txBody>
      </p:sp>
      <p:sp>
        <p:nvSpPr>
          <p:cNvPr id="17" name="TextBox 32"/>
          <p:cNvSpPr txBox="1">
            <a:spLocks noChangeArrowheads="1"/>
          </p:cNvSpPr>
          <p:nvPr/>
        </p:nvSpPr>
        <p:spPr bwMode="auto">
          <a:xfrm>
            <a:off x="0" y="5229200"/>
            <a:ext cx="16922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ea typeface="Adobe Ming Std L"/>
                <a:cs typeface="Times New Roman" pitchFamily="18" charset="0"/>
              </a:rPr>
              <a:t>Анальная трещина</a:t>
            </a:r>
            <a:endParaRPr lang="ru-RU" b="1" dirty="0">
              <a:solidFill>
                <a:schemeClr val="accent1"/>
              </a:solidFill>
              <a:latin typeface="Times New Roman" pitchFamily="18" charset="0"/>
              <a:ea typeface="Adobe Ming Std L"/>
              <a:cs typeface="Times New Roman" pitchFamily="18" charset="0"/>
            </a:endParaRPr>
          </a:p>
        </p:txBody>
      </p:sp>
      <p:sp>
        <p:nvSpPr>
          <p:cNvPr id="18" name="TextBox 32"/>
          <p:cNvSpPr txBox="1">
            <a:spLocks noChangeArrowheads="1"/>
          </p:cNvSpPr>
          <p:nvPr/>
        </p:nvSpPr>
        <p:spPr bwMode="auto">
          <a:xfrm>
            <a:off x="-180528" y="3573016"/>
            <a:ext cx="21602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ea typeface="Adobe Ming Std L"/>
                <a:cs typeface="Times New Roman" pitchFamily="18" charset="0"/>
              </a:rPr>
              <a:t>Обстипационный синдром</a:t>
            </a:r>
            <a:endParaRPr lang="ru-RU" b="1" dirty="0">
              <a:solidFill>
                <a:schemeClr val="accent1"/>
              </a:solidFill>
              <a:latin typeface="Times New Roman" pitchFamily="18" charset="0"/>
              <a:ea typeface="Adobe Ming Std L"/>
              <a:cs typeface="Times New Roman" pitchFamily="18" charset="0"/>
            </a:endParaRPr>
          </a:p>
        </p:txBody>
      </p:sp>
      <p:sp>
        <p:nvSpPr>
          <p:cNvPr id="19" name="TextBox 32"/>
          <p:cNvSpPr txBox="1">
            <a:spLocks noChangeArrowheads="1"/>
          </p:cNvSpPr>
          <p:nvPr/>
        </p:nvSpPr>
        <p:spPr bwMode="auto">
          <a:xfrm>
            <a:off x="0" y="4509120"/>
            <a:ext cx="16922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ea typeface="Adobe Ming Std L"/>
                <a:cs typeface="Times New Roman" pitchFamily="18" charset="0"/>
              </a:rPr>
              <a:t>Беременность</a:t>
            </a:r>
            <a:endParaRPr lang="ru-RU" b="1" dirty="0">
              <a:solidFill>
                <a:schemeClr val="accent1"/>
              </a:solidFill>
              <a:latin typeface="Times New Roman" pitchFamily="18" charset="0"/>
              <a:ea typeface="Adobe Ming Std L"/>
              <a:cs typeface="Times New Roman" pitchFamily="18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835696" y="3789040"/>
            <a:ext cx="59769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Блок-схема: задержка 20"/>
          <p:cNvSpPr/>
          <p:nvPr/>
        </p:nvSpPr>
        <p:spPr>
          <a:xfrm rot="16200000">
            <a:off x="2303872" y="4761024"/>
            <a:ext cx="503807" cy="1008111"/>
          </a:xfrm>
          <a:prstGeom prst="flowChartDelay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Блок-схема: задержка 21"/>
          <p:cNvSpPr/>
          <p:nvPr/>
        </p:nvSpPr>
        <p:spPr>
          <a:xfrm rot="16200000">
            <a:off x="5624971" y="2448037"/>
            <a:ext cx="486346" cy="3888432"/>
          </a:xfrm>
          <a:prstGeom prst="flowChartDelay">
            <a:avLst/>
          </a:prstGeom>
          <a:solidFill>
            <a:srgbClr val="0FB1AD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TextBox 44"/>
          <p:cNvSpPr txBox="1">
            <a:spLocks noChangeArrowheads="1"/>
          </p:cNvSpPr>
          <p:nvPr/>
        </p:nvSpPr>
        <p:spPr bwMode="auto">
          <a:xfrm>
            <a:off x="5796136" y="6237312"/>
            <a:ext cx="10801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rgbClr val="FFFF00"/>
                </a:solidFill>
              </a:rPr>
              <a:t>09.2014</a:t>
            </a:r>
            <a:endParaRPr lang="ru-RU" sz="1400" b="1" i="1" dirty="0">
              <a:solidFill>
                <a:srgbClr val="FFFF00"/>
              </a:solidFill>
            </a:endParaRPr>
          </a:p>
        </p:txBody>
      </p:sp>
      <p:sp>
        <p:nvSpPr>
          <p:cNvPr id="24" name="Хорда 23"/>
          <p:cNvSpPr/>
          <p:nvPr/>
        </p:nvSpPr>
        <p:spPr>
          <a:xfrm>
            <a:off x="5940152" y="3284984"/>
            <a:ext cx="792162" cy="625475"/>
          </a:xfrm>
          <a:prstGeom prst="chord">
            <a:avLst>
              <a:gd name="adj1" fmla="val 8479804"/>
              <a:gd name="adj2" fmla="val 219177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TextBox 32"/>
          <p:cNvSpPr txBox="1">
            <a:spLocks noChangeArrowheads="1"/>
          </p:cNvSpPr>
          <p:nvPr/>
        </p:nvSpPr>
        <p:spPr bwMode="auto">
          <a:xfrm>
            <a:off x="0" y="2636912"/>
            <a:ext cx="16922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/>
                </a:solidFill>
                <a:latin typeface="Times New Roman" pitchFamily="18" charset="0"/>
                <a:ea typeface="Adobe Ming Std L"/>
                <a:cs typeface="Times New Roman" pitchFamily="18" charset="0"/>
              </a:rPr>
              <a:t>Гематохезис</a:t>
            </a:r>
            <a:endParaRPr lang="ru-RU" sz="2000" b="1" dirty="0">
              <a:solidFill>
                <a:schemeClr val="accent1"/>
              </a:solidFill>
              <a:latin typeface="Times New Roman" pitchFamily="18" charset="0"/>
              <a:ea typeface="Adobe Ming Std L"/>
              <a:cs typeface="Times New Roman" pitchFamily="18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835696" y="1988840"/>
            <a:ext cx="59769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32"/>
          <p:cNvSpPr txBox="1">
            <a:spLocks noChangeArrowheads="1"/>
          </p:cNvSpPr>
          <p:nvPr/>
        </p:nvSpPr>
        <p:spPr bwMode="auto">
          <a:xfrm>
            <a:off x="0" y="1700808"/>
            <a:ext cx="19077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/>
                </a:solidFill>
                <a:latin typeface="Times New Roman" pitchFamily="18" charset="0"/>
                <a:ea typeface="Adobe Ming Std L"/>
                <a:cs typeface="Times New Roman" pitchFamily="18" charset="0"/>
              </a:rPr>
              <a:t>Диарейный синдром </a:t>
            </a:r>
            <a:endParaRPr lang="ru-RU" sz="2000" b="1" dirty="0">
              <a:solidFill>
                <a:schemeClr val="accent1"/>
              </a:solidFill>
              <a:latin typeface="Times New Roman" pitchFamily="18" charset="0"/>
              <a:ea typeface="Adobe Ming Std L"/>
              <a:cs typeface="Times New Roman" pitchFamily="18" charset="0"/>
            </a:endParaRPr>
          </a:p>
        </p:txBody>
      </p:sp>
      <p:sp>
        <p:nvSpPr>
          <p:cNvPr id="30" name="Блок-схема: задержка 29"/>
          <p:cNvSpPr/>
          <p:nvPr/>
        </p:nvSpPr>
        <p:spPr>
          <a:xfrm rot="16200000">
            <a:off x="6732240" y="1700808"/>
            <a:ext cx="432048" cy="1872208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Блок-схема: задержка 30"/>
          <p:cNvSpPr/>
          <p:nvPr/>
        </p:nvSpPr>
        <p:spPr>
          <a:xfrm rot="16200000">
            <a:off x="6705947" y="863005"/>
            <a:ext cx="484634" cy="1728192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5724128" y="4293096"/>
            <a:ext cx="2494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26 недель беременности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57250"/>
          </a:xfrm>
        </p:spPr>
        <p:txBody>
          <a:bodyPr/>
          <a:lstStyle/>
          <a:p>
            <a:r>
              <a:rPr lang="ru-RU" dirty="0" smtClean="0"/>
              <a:t>Анамнез жизни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472608"/>
          </a:xfrm>
        </p:spPr>
        <p:txBody>
          <a:bodyPr>
            <a:normAutofit fontScale="92500" lnSpcReduction="10000"/>
          </a:bodyPr>
          <a:lstStyle/>
          <a:p>
            <a:pPr marL="274320" lvl="0" indent="-274320" algn="just">
              <a:spcBef>
                <a:spcPts val="600"/>
              </a:spcBef>
              <a:buClr>
                <a:srgbClr val="04617B"/>
              </a:buClr>
              <a:buSzPct val="73000"/>
              <a:defRPr/>
            </a:pPr>
            <a:r>
              <a:rPr lang="ru-RU" sz="3100" b="1" i="1" u="sng" dirty="0" smtClean="0">
                <a:latin typeface="Times New Roman" pitchFamily="18" charset="0"/>
                <a:cs typeface="Times New Roman" pitchFamily="18" charset="0"/>
              </a:rPr>
              <a:t>Родилась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г. Пермь.  Росла и развивалась соответственно возрасту. Образование высшее. Работает руководителем банка. Находится в декретном отпуске.</a:t>
            </a:r>
          </a:p>
          <a:p>
            <a:pPr marL="274320" lvl="0" indent="-274320" algn="just">
              <a:spcBef>
                <a:spcPts val="600"/>
              </a:spcBef>
              <a:buClr>
                <a:srgbClr val="04617B"/>
              </a:buClr>
              <a:buSzPct val="73000"/>
              <a:defRPr/>
            </a:pPr>
            <a:r>
              <a:rPr lang="ru-RU" sz="3100" b="1" i="1" u="sng" dirty="0" smtClean="0">
                <a:latin typeface="Times New Roman" pitchFamily="18" charset="0"/>
                <a:cs typeface="Times New Roman" pitchFamily="18" charset="0"/>
              </a:rPr>
              <a:t>Имеющиеся заболевания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Хронический пиелонефрит.</a:t>
            </a:r>
          </a:p>
          <a:p>
            <a:pPr marL="274320" indent="-274320" algn="just">
              <a:spcBef>
                <a:spcPts val="600"/>
              </a:spcBef>
              <a:buClr>
                <a:srgbClr val="04617B"/>
              </a:buClr>
              <a:buSzPct val="73000"/>
              <a:defRPr/>
            </a:pPr>
            <a:r>
              <a:rPr lang="ru-RU" sz="3100" b="1" i="1" u="sng" dirty="0" smtClean="0">
                <a:latin typeface="Times New Roman" pitchFamily="18" charset="0"/>
                <a:cs typeface="Times New Roman" pitchFamily="18" charset="0"/>
              </a:rPr>
              <a:t>Травмы, гемотрансфузии: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отрицает.</a:t>
            </a:r>
          </a:p>
          <a:p>
            <a:pPr marL="274320" lvl="0" indent="-274320" algn="just">
              <a:spcBef>
                <a:spcPts val="600"/>
              </a:spcBef>
              <a:buClr>
                <a:srgbClr val="04617B"/>
              </a:buClr>
              <a:buSzPct val="73000"/>
              <a:defRPr/>
            </a:pPr>
            <a:r>
              <a:rPr lang="ru-RU" sz="3100" b="1" i="1" u="sng" dirty="0" smtClean="0">
                <a:latin typeface="Times New Roman" pitchFamily="18" charset="0"/>
                <a:cs typeface="Times New Roman" pitchFamily="18" charset="0"/>
              </a:rPr>
              <a:t>Вредные привычки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: отрицает</a:t>
            </a:r>
          </a:p>
          <a:p>
            <a:pPr marL="274320" lvl="0" indent="-274320" algn="just">
              <a:spcBef>
                <a:spcPts val="600"/>
              </a:spcBef>
              <a:buClr>
                <a:srgbClr val="04617B"/>
              </a:buClr>
              <a:buSzPct val="73000"/>
              <a:defRPr/>
            </a:pPr>
            <a:r>
              <a:rPr lang="ru-RU" sz="3100" b="1" i="1" u="sng" dirty="0" err="1" smtClean="0">
                <a:latin typeface="Times New Roman" pitchFamily="18" charset="0"/>
                <a:cs typeface="Times New Roman" pitchFamily="18" charset="0"/>
              </a:rPr>
              <a:t>Аллергологический</a:t>
            </a:r>
            <a:r>
              <a:rPr lang="ru-RU" sz="3100" b="1" i="1" u="sng" dirty="0" smtClean="0">
                <a:latin typeface="Times New Roman" pitchFamily="18" charset="0"/>
                <a:cs typeface="Times New Roman" pitchFamily="18" charset="0"/>
              </a:rPr>
              <a:t> анамнез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спокоен.</a:t>
            </a:r>
          </a:p>
          <a:p>
            <a:pPr marL="274320" lvl="0" indent="-274320" algn="just">
              <a:spcBef>
                <a:spcPts val="600"/>
              </a:spcBef>
              <a:buClr>
                <a:srgbClr val="04617B"/>
              </a:buClr>
              <a:buSzPct val="73000"/>
              <a:defRPr/>
            </a:pPr>
            <a:r>
              <a:rPr lang="ru-RU" sz="3100" b="1" i="1" u="sng" dirty="0" smtClean="0">
                <a:latin typeface="Times New Roman" pitchFamily="18" charset="0"/>
                <a:cs typeface="Times New Roman" pitchFamily="18" charset="0"/>
              </a:rPr>
              <a:t>Наследственность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не отягощена</a:t>
            </a:r>
          </a:p>
          <a:p>
            <a:pPr marL="274320" lvl="0" indent="-274320" algn="just">
              <a:spcBef>
                <a:spcPts val="600"/>
              </a:spcBef>
              <a:buClr>
                <a:srgbClr val="04617B"/>
              </a:buClr>
              <a:buSzPct val="73000"/>
              <a:defRPr/>
            </a:pPr>
            <a:r>
              <a:rPr lang="ru-RU" sz="3100" b="1" i="1" u="sng" dirty="0" smtClean="0">
                <a:latin typeface="Times New Roman" pitchFamily="18" charset="0"/>
                <a:cs typeface="Times New Roman" pitchFamily="18" charset="0"/>
              </a:rPr>
              <a:t>Туберкулез, венерические заболевания, гепатиты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отрицает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712968" cy="1145282"/>
          </a:xfrm>
        </p:spPr>
        <p:txBody>
          <a:bodyPr/>
          <a:lstStyle/>
          <a:p>
            <a:r>
              <a:rPr lang="ru-RU" dirty="0" smtClean="0"/>
              <a:t>Объективное обследование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808"/>
            <a:ext cx="8964488" cy="5157192"/>
          </a:xfrm>
        </p:spPr>
        <p:txBody>
          <a:bodyPr>
            <a:normAutofit/>
          </a:bodyPr>
          <a:lstStyle/>
          <a:p>
            <a:pPr marL="452628" lvl="0" indent="-342900">
              <a:spcBef>
                <a:spcPts val="600"/>
              </a:spcBef>
              <a:buClr>
                <a:srgbClr val="04617B"/>
              </a:buClr>
              <a:buSzPct val="73000"/>
              <a:buFont typeface="Wingdings" pitchFamily="2" charset="2"/>
              <a:buChar char="§"/>
              <a:defRPr/>
            </a:pPr>
            <a:r>
              <a:rPr lang="ru-RU" sz="2800" b="1" u="sng" dirty="0" smtClean="0">
                <a:latin typeface="Trebuchet MS"/>
                <a:cs typeface="Times New Roman" pitchFamily="18" charset="0"/>
              </a:rPr>
              <a:t>Общее состояние</a:t>
            </a:r>
            <a:r>
              <a:rPr lang="ru-RU" sz="2800" b="1" dirty="0" smtClean="0">
                <a:latin typeface="Trebuchet MS"/>
                <a:cs typeface="Times New Roman" pitchFamily="18" charset="0"/>
              </a:rPr>
              <a:t>: 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удовлетворительное;</a:t>
            </a:r>
          </a:p>
          <a:p>
            <a:pPr marL="452628" lvl="0" indent="-342900">
              <a:spcBef>
                <a:spcPts val="600"/>
              </a:spcBef>
              <a:buClr>
                <a:srgbClr val="04617B"/>
              </a:buClr>
              <a:buSzPct val="73000"/>
              <a:buFont typeface="Wingdings" pitchFamily="2" charset="2"/>
              <a:buChar char="§"/>
              <a:defRPr/>
            </a:pPr>
            <a:r>
              <a:rPr lang="ru-RU" sz="2800" b="1" i="1" u="sng" dirty="0" smtClean="0">
                <a:latin typeface="Trebuchet MS"/>
                <a:cs typeface="Times New Roman" pitchFamily="18" charset="0"/>
              </a:rPr>
              <a:t>Телосложение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Trebuchet MS"/>
                <a:cs typeface="Times New Roman" pitchFamily="18" charset="0"/>
              </a:rPr>
              <a:t>нормостеническое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;</a:t>
            </a:r>
          </a:p>
          <a:p>
            <a:pPr marL="452628" lvl="0" indent="-342900" algn="just">
              <a:spcBef>
                <a:spcPts val="600"/>
              </a:spcBef>
              <a:buClr>
                <a:srgbClr val="04617B"/>
              </a:buClr>
              <a:buSzPct val="73000"/>
              <a:buFont typeface="Wingdings" pitchFamily="2" charset="2"/>
              <a:buChar char="§"/>
              <a:defRPr/>
            </a:pPr>
            <a:r>
              <a:rPr lang="ru-RU" sz="2800" dirty="0" smtClean="0">
                <a:latin typeface="Trebuchet MS"/>
                <a:cs typeface="Times New Roman" pitchFamily="18" charset="0"/>
              </a:rPr>
              <a:t>Рост 163см, вес 62 кг (до беременности – 55 кг);</a:t>
            </a:r>
          </a:p>
          <a:p>
            <a:pPr marL="452628" lvl="0" indent="-342900" algn="just">
              <a:spcBef>
                <a:spcPts val="600"/>
              </a:spcBef>
              <a:buClr>
                <a:srgbClr val="04617B"/>
              </a:buClr>
              <a:buSzPct val="73000"/>
              <a:buFont typeface="Wingdings" pitchFamily="2" charset="2"/>
              <a:buChar char="§"/>
              <a:defRPr/>
            </a:pPr>
            <a:r>
              <a:rPr lang="ru-RU" sz="2800" b="1" i="1" u="sng" dirty="0" smtClean="0">
                <a:latin typeface="Trebuchet MS"/>
                <a:cs typeface="Times New Roman" pitchFamily="18" charset="0"/>
              </a:rPr>
              <a:t>Состояние питания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: удовлетворительное; ИМТ= 20,7 кг/м</a:t>
            </a:r>
            <a:r>
              <a:rPr lang="ru-RU" sz="2800" baseline="30000" dirty="0" smtClean="0">
                <a:latin typeface="Trebuchet MS"/>
                <a:cs typeface="Times New Roman" pitchFamily="18" charset="0"/>
              </a:rPr>
              <a:t>2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.</a:t>
            </a:r>
            <a:endParaRPr lang="ru-RU" sz="2800" baseline="30000" dirty="0" smtClean="0">
              <a:latin typeface="Trebuchet MS"/>
              <a:cs typeface="Times New Roman" pitchFamily="18" charset="0"/>
            </a:endParaRPr>
          </a:p>
          <a:p>
            <a:pPr marL="452628" lvl="0" indent="-342900" algn="just">
              <a:spcBef>
                <a:spcPts val="600"/>
              </a:spcBef>
              <a:buClr>
                <a:srgbClr val="04617B"/>
              </a:buClr>
              <a:buSzPct val="73000"/>
              <a:buFont typeface="Wingdings" pitchFamily="2" charset="2"/>
              <a:buChar char="§"/>
              <a:defRPr/>
            </a:pPr>
            <a:r>
              <a:rPr lang="ru-RU" sz="2800" b="1" i="1" u="sng" dirty="0" smtClean="0">
                <a:latin typeface="Trebuchet MS"/>
                <a:cs typeface="Times New Roman" pitchFamily="18" charset="0"/>
              </a:rPr>
              <a:t>Кожные покровы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: чистые, смуглые.</a:t>
            </a:r>
          </a:p>
          <a:p>
            <a:pPr marL="452628" lvl="0" indent="-342900" algn="just">
              <a:spcBef>
                <a:spcPts val="600"/>
              </a:spcBef>
              <a:buClr>
                <a:srgbClr val="04617B"/>
              </a:buClr>
              <a:buSzPct val="73000"/>
              <a:buFont typeface="Wingdings" pitchFamily="2" charset="2"/>
              <a:buChar char="§"/>
              <a:defRPr/>
            </a:pPr>
            <a:r>
              <a:rPr lang="ru-RU" sz="2800" b="1" i="1" u="sng" dirty="0" err="1" smtClean="0">
                <a:latin typeface="Trebuchet MS"/>
                <a:cs typeface="Times New Roman" pitchFamily="18" charset="0"/>
              </a:rPr>
              <a:t>Лимфоузлы</a:t>
            </a:r>
            <a:r>
              <a:rPr lang="ru-RU" sz="2800" b="1" i="1" u="sng" dirty="0" smtClean="0">
                <a:latin typeface="Trebuchet MS"/>
                <a:cs typeface="Times New Roman" pitchFamily="18" charset="0"/>
              </a:rPr>
              <a:t>: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 не увеличены.</a:t>
            </a:r>
            <a:endParaRPr lang="ru-RU" sz="2800" dirty="0" smtClean="0">
              <a:latin typeface="Trebuchet MS"/>
            </a:endParaRPr>
          </a:p>
          <a:p>
            <a:endParaRPr lang="ru-RU" dirty="0"/>
          </a:p>
        </p:txBody>
      </p:sp>
      <p:pic>
        <p:nvPicPr>
          <p:cNvPr id="2050" name="Picture 2" descr="C:\Users\Юзеры\Desktop\i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869160"/>
            <a:ext cx="2195736" cy="19888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686800" cy="10732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Объективное обследование</a:t>
            </a:r>
            <a:r>
              <a:rPr lang="ru-RU" sz="2800" dirty="0" smtClean="0">
                <a:ln w="6350">
                  <a:solidFill>
                    <a:srgbClr val="DDDDDD">
                      <a:shade val="43000"/>
                    </a:srgbClr>
                  </a:solidFill>
                </a:ln>
                <a:solidFill>
                  <a:srgbClr val="DDDDDD">
                    <a:tint val="83000"/>
                    <a:satMod val="150000"/>
                  </a:srgbClr>
                </a:solidFill>
              </a:rPr>
              <a:t> (продолжение)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435280" cy="6048672"/>
          </a:xfrm>
        </p:spPr>
        <p:txBody>
          <a:bodyPr>
            <a:normAutofit/>
          </a:bodyPr>
          <a:lstStyle/>
          <a:p>
            <a:pPr marL="273050" lvl="0" indent="-273050" fontAlgn="base">
              <a:spcBef>
                <a:spcPts val="600"/>
              </a:spcBef>
              <a:spcAft>
                <a:spcPct val="0"/>
              </a:spcAft>
              <a:buClr>
                <a:srgbClr val="04617B"/>
              </a:buClr>
              <a:buSzPct val="73000"/>
              <a:buFont typeface="Wingdings" pitchFamily="2" charset="2"/>
              <a:buChar char="§"/>
            </a:pPr>
            <a:r>
              <a:rPr lang="ru-RU" sz="2800" b="1" i="1" u="sng" dirty="0" smtClean="0">
                <a:latin typeface="Trebuchet MS"/>
                <a:cs typeface="Times New Roman" pitchFamily="18" charset="0"/>
              </a:rPr>
              <a:t>Сердечно – сосудистая система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: без особенностей;</a:t>
            </a:r>
          </a:p>
          <a:p>
            <a:pPr marL="273050" lvl="0" indent="-273050" fontAlgn="base">
              <a:spcBef>
                <a:spcPts val="600"/>
              </a:spcBef>
              <a:spcAft>
                <a:spcPct val="0"/>
              </a:spcAft>
              <a:buClr>
                <a:srgbClr val="04617B"/>
              </a:buClr>
              <a:buSzPct val="73000"/>
              <a:buFont typeface="Wingdings" pitchFamily="2" charset="2"/>
              <a:buChar char="§"/>
            </a:pPr>
            <a:r>
              <a:rPr lang="ru-RU" sz="2800" b="1" i="1" u="sng" dirty="0" smtClean="0">
                <a:latin typeface="Trebuchet MS"/>
                <a:cs typeface="Times New Roman" pitchFamily="18" charset="0"/>
              </a:rPr>
              <a:t>Система дыхания:</a:t>
            </a:r>
            <a:r>
              <a:rPr lang="ru-RU" sz="2800" b="1" i="1" dirty="0" smtClean="0">
                <a:latin typeface="Trebuchet MS"/>
                <a:cs typeface="Times New Roman" pitchFamily="18" charset="0"/>
              </a:rPr>
              <a:t> 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ЧДД – 14 в минуту. При аускультации - везикулярное, хрипов нет. </a:t>
            </a:r>
          </a:p>
          <a:p>
            <a:pPr marL="273050" lvl="0" indent="-27305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4617B"/>
              </a:buClr>
              <a:buSzPct val="73000"/>
              <a:buFont typeface="Wingdings 2" pitchFamily="18" charset="2"/>
              <a:buChar char=""/>
            </a:pPr>
            <a:r>
              <a:rPr lang="ru-RU" sz="2800" b="1" i="1" u="sng" dirty="0" smtClean="0">
                <a:latin typeface="Trebuchet MS"/>
                <a:cs typeface="Times New Roman" pitchFamily="18" charset="0"/>
              </a:rPr>
              <a:t>Пищеварительная система: 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Язык влажный, не обложен. Зев чистый. Живот участвует в акте дыхания, увеличен за счет беременности (30 недель). При пальпации безболезнен. Печень у края реберной дуги. Ординаты Курлова 11-8-6. Селезенка не пальпируется.</a:t>
            </a:r>
          </a:p>
          <a:p>
            <a:pPr marL="273050" lvl="0" indent="-27305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4617B"/>
              </a:buClr>
              <a:buSzPct val="73000"/>
              <a:buFont typeface="Wingdings 2" pitchFamily="18" charset="2"/>
              <a:buChar char=""/>
            </a:pPr>
            <a:r>
              <a:rPr lang="ru-RU" sz="2800" b="1" i="1" u="sng" dirty="0" smtClean="0">
                <a:latin typeface="Trebuchet MS"/>
                <a:cs typeface="Times New Roman" pitchFamily="18" charset="0"/>
              </a:rPr>
              <a:t>Система мочеиспускания</a:t>
            </a:r>
            <a:r>
              <a:rPr lang="ru-RU" sz="2800" i="1" dirty="0" smtClean="0">
                <a:latin typeface="Trebuchet MS"/>
                <a:cs typeface="Times New Roman" pitchFamily="18" charset="0"/>
              </a:rPr>
              <a:t>:  </a:t>
            </a:r>
            <a:r>
              <a:rPr lang="en-US" sz="2800" dirty="0" smtClean="0">
                <a:latin typeface="Trebuchet MS"/>
                <a:cs typeface="Times New Roman" pitchFamily="18" charset="0"/>
              </a:rPr>
              <a:t>N</a:t>
            </a:r>
            <a:endParaRPr lang="ru-RU" sz="2800" dirty="0" smtClean="0">
              <a:latin typeface="Trebuchet MS"/>
              <a:cs typeface="Times New Roman" pitchFamily="18" charset="0"/>
            </a:endParaRPr>
          </a:p>
          <a:p>
            <a:pPr marL="273050" lvl="0" indent="-273050" fontAlgn="base">
              <a:spcBef>
                <a:spcPts val="600"/>
              </a:spcBef>
              <a:spcAft>
                <a:spcPct val="0"/>
              </a:spcAft>
              <a:buClr>
                <a:srgbClr val="04617B"/>
              </a:buClr>
              <a:buSzPct val="73000"/>
              <a:buFont typeface="Wingdings" pitchFamily="2" charset="2"/>
              <a:buChar char="§"/>
            </a:pPr>
            <a:endParaRPr lang="ru-RU" sz="2800" dirty="0" smtClean="0">
              <a:latin typeface="Trebuchet MS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Лабораторные данные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157192"/>
          </a:xfrm>
        </p:spPr>
        <p:txBody>
          <a:bodyPr>
            <a:normAutofit/>
          </a:bodyPr>
          <a:lstStyle/>
          <a:p>
            <a:r>
              <a:rPr lang="ru-RU" sz="2800" b="1" i="1" u="sng" dirty="0" smtClean="0"/>
              <a:t>ОАК </a:t>
            </a:r>
            <a:r>
              <a:rPr lang="ru-RU" sz="2800" dirty="0" smtClean="0"/>
              <a:t>: СОЭ – </a:t>
            </a:r>
            <a:r>
              <a:rPr lang="ru-RU" sz="2800" u="sng" dirty="0" smtClean="0"/>
              <a:t>28</a:t>
            </a:r>
            <a:r>
              <a:rPr lang="ru-RU" sz="2800" dirty="0" smtClean="0"/>
              <a:t> мм/час, </a:t>
            </a:r>
            <a:r>
              <a:rPr lang="ru-RU" sz="2800" dirty="0" err="1" smtClean="0"/>
              <a:t>Лц</a:t>
            </a:r>
            <a:r>
              <a:rPr lang="ru-RU" sz="2800" dirty="0" smtClean="0"/>
              <a:t> – </a:t>
            </a:r>
            <a:r>
              <a:rPr lang="ru-RU" sz="2800" u="sng" dirty="0" smtClean="0"/>
              <a:t>12,2</a:t>
            </a:r>
            <a:r>
              <a:rPr lang="ru-RU" sz="2800" dirty="0" smtClean="0"/>
              <a:t> </a:t>
            </a:r>
            <a:r>
              <a:rPr lang="ru-RU" sz="2800" dirty="0" err="1" smtClean="0"/>
              <a:t>х</a:t>
            </a:r>
            <a:r>
              <a:rPr lang="ru-RU" sz="2800" dirty="0" smtClean="0"/>
              <a:t> 10</a:t>
            </a:r>
            <a:r>
              <a:rPr lang="ru-RU" sz="2800" baseline="30000" dirty="0" smtClean="0"/>
              <a:t>9</a:t>
            </a:r>
            <a:r>
              <a:rPr lang="ru-RU" sz="2800" dirty="0" smtClean="0"/>
              <a:t>, Эр – 3,76 </a:t>
            </a:r>
            <a:r>
              <a:rPr lang="ru-RU" sz="2800" dirty="0" err="1" smtClean="0"/>
              <a:t>х</a:t>
            </a:r>
            <a:r>
              <a:rPr lang="ru-RU" sz="2800" dirty="0" smtClean="0"/>
              <a:t> 10</a:t>
            </a:r>
            <a:r>
              <a:rPr lang="ru-RU" sz="2800" baseline="30000" dirty="0" smtClean="0"/>
              <a:t>12</a:t>
            </a:r>
            <a:r>
              <a:rPr lang="ru-RU" sz="2800" dirty="0" smtClean="0"/>
              <a:t>, </a:t>
            </a:r>
            <a:r>
              <a:rPr lang="ru-RU" sz="2800" dirty="0" err="1" smtClean="0"/>
              <a:t>Нв</a:t>
            </a:r>
            <a:r>
              <a:rPr lang="ru-RU" sz="2800" dirty="0" smtClean="0"/>
              <a:t> – </a:t>
            </a:r>
            <a:r>
              <a:rPr lang="ru-RU" sz="2800" u="sng" dirty="0" smtClean="0"/>
              <a:t>117 </a:t>
            </a:r>
            <a:r>
              <a:rPr lang="ru-RU" sz="2800" dirty="0" smtClean="0"/>
              <a:t>г/л, </a:t>
            </a:r>
            <a:r>
              <a:rPr lang="ru-RU" sz="2800" dirty="0" err="1" smtClean="0"/>
              <a:t>н</a:t>
            </a:r>
            <a:r>
              <a:rPr lang="ru-RU" sz="2800" dirty="0" smtClean="0"/>
              <a:t> – </a:t>
            </a:r>
            <a:r>
              <a:rPr lang="ru-RU" sz="2800" u="sng" dirty="0" smtClean="0"/>
              <a:t>82,3</a:t>
            </a:r>
            <a:r>
              <a:rPr lang="ru-RU" sz="2800" dirty="0" smtClean="0"/>
              <a:t>%, л -11,8%, м – 4,8%, э – 0,8%, б – 0,3%</a:t>
            </a:r>
            <a:endParaRPr lang="en-US" sz="2800" dirty="0" smtClean="0"/>
          </a:p>
          <a:p>
            <a:pPr marL="273050" lvl="0" indent="-273050" fontAlgn="base">
              <a:spcBef>
                <a:spcPts val="600"/>
              </a:spcBef>
              <a:spcAft>
                <a:spcPct val="0"/>
              </a:spcAft>
              <a:buClr>
                <a:srgbClr val="04617B"/>
              </a:buClr>
              <a:buSzPct val="73000"/>
              <a:buFont typeface="Wingdings 2" pitchFamily="18" charset="2"/>
              <a:buChar char=""/>
            </a:pPr>
            <a:r>
              <a:rPr lang="ru-RU" sz="2800" b="1" i="1" u="sng" dirty="0" smtClean="0">
                <a:latin typeface="Trebuchet MS"/>
                <a:cs typeface="Times New Roman" pitchFamily="18" charset="0"/>
              </a:rPr>
              <a:t>ОАМ</a:t>
            </a:r>
            <a:r>
              <a:rPr lang="ru-RU" sz="2800" b="1" dirty="0" smtClean="0">
                <a:latin typeface="Trebuchet MS"/>
                <a:cs typeface="Times New Roman" pitchFamily="18" charset="0"/>
              </a:rPr>
              <a:t>: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 желтая, мутная, </a:t>
            </a:r>
            <a:r>
              <a:rPr lang="ru-RU" sz="2800" dirty="0" err="1" smtClean="0">
                <a:latin typeface="Trebuchet MS"/>
                <a:cs typeface="Times New Roman" pitchFamily="18" charset="0"/>
              </a:rPr>
              <a:t>рН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 –нейтральная, </a:t>
            </a:r>
            <a:r>
              <a:rPr lang="ru-RU" sz="2800" dirty="0" err="1" smtClean="0">
                <a:latin typeface="Trebuchet MS"/>
                <a:cs typeface="Times New Roman" pitchFamily="18" charset="0"/>
              </a:rPr>
              <a:t>уд.вес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 1025, белок – 0,03 г/л, </a:t>
            </a:r>
            <a:r>
              <a:rPr lang="en-US" sz="2800" dirty="0" smtClean="0">
                <a:latin typeface="Trebuchet MS"/>
                <a:cs typeface="Times New Roman" pitchFamily="18" charset="0"/>
              </a:rPr>
              <a:t>Le – 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4-7 в </a:t>
            </a:r>
            <a:r>
              <a:rPr lang="ru-RU" sz="2800" dirty="0" err="1" smtClean="0">
                <a:latin typeface="Trebuchet MS"/>
                <a:cs typeface="Times New Roman" pitchFamily="18" charset="0"/>
              </a:rPr>
              <a:t>п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/</a:t>
            </a:r>
            <a:r>
              <a:rPr lang="ru-RU" sz="2800" dirty="0" err="1" smtClean="0">
                <a:latin typeface="Trebuchet MS"/>
                <a:cs typeface="Times New Roman" pitchFamily="18" charset="0"/>
              </a:rPr>
              <a:t>зр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, эр – 0-1-2 в </a:t>
            </a:r>
            <a:r>
              <a:rPr lang="ru-RU" sz="2800" dirty="0" err="1" smtClean="0">
                <a:latin typeface="Trebuchet MS"/>
                <a:cs typeface="Times New Roman" pitchFamily="18" charset="0"/>
              </a:rPr>
              <a:t>п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/</a:t>
            </a:r>
            <a:r>
              <a:rPr lang="ru-RU" sz="2800" dirty="0" err="1" smtClean="0">
                <a:latin typeface="Trebuchet MS"/>
                <a:cs typeface="Times New Roman" pitchFamily="18" charset="0"/>
              </a:rPr>
              <a:t>зр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, </a:t>
            </a:r>
            <a:r>
              <a:rPr lang="ru-RU" sz="2800" u="sng" dirty="0" err="1" smtClean="0">
                <a:latin typeface="Trebuchet MS"/>
                <a:cs typeface="Times New Roman" pitchFamily="18" charset="0"/>
              </a:rPr>
              <a:t>эпит</a:t>
            </a:r>
            <a:r>
              <a:rPr lang="ru-RU" sz="2800" u="sng" dirty="0" smtClean="0">
                <a:latin typeface="Trebuchet MS"/>
                <a:cs typeface="Times New Roman" pitchFamily="18" charset="0"/>
              </a:rPr>
              <a:t>. </a:t>
            </a:r>
            <a:r>
              <a:rPr lang="ru-RU" sz="2800" u="sng" dirty="0" err="1" smtClean="0">
                <a:latin typeface="Trebuchet MS"/>
                <a:cs typeface="Times New Roman" pitchFamily="18" charset="0"/>
              </a:rPr>
              <a:t>пл</a:t>
            </a:r>
            <a:r>
              <a:rPr lang="ru-RU" sz="2800" u="sng" dirty="0" smtClean="0">
                <a:latin typeface="Trebuchet MS"/>
                <a:cs typeface="Times New Roman" pitchFamily="18" charset="0"/>
              </a:rPr>
              <a:t> – 15-20 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в </a:t>
            </a:r>
            <a:r>
              <a:rPr lang="ru-RU" sz="2800" dirty="0" err="1" smtClean="0">
                <a:latin typeface="Trebuchet MS"/>
                <a:cs typeface="Times New Roman" pitchFamily="18" charset="0"/>
              </a:rPr>
              <a:t>п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/</a:t>
            </a:r>
            <a:r>
              <a:rPr lang="ru-RU" sz="2800" dirty="0" err="1" smtClean="0">
                <a:latin typeface="Trebuchet MS"/>
                <a:cs typeface="Times New Roman" pitchFamily="18" charset="0"/>
              </a:rPr>
              <a:t>зр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, </a:t>
            </a:r>
            <a:r>
              <a:rPr lang="ru-RU" sz="2800" u="sng" dirty="0" smtClean="0">
                <a:latin typeface="Trebuchet MS"/>
                <a:cs typeface="Times New Roman" pitchFamily="18" charset="0"/>
              </a:rPr>
              <a:t>слизь +++.</a:t>
            </a:r>
          </a:p>
          <a:p>
            <a:pPr marL="273050" lvl="0" indent="-273050" fontAlgn="base">
              <a:spcBef>
                <a:spcPts val="600"/>
              </a:spcBef>
              <a:spcAft>
                <a:spcPct val="0"/>
              </a:spcAft>
              <a:buClr>
                <a:srgbClr val="04617B"/>
              </a:buClr>
              <a:buSzPct val="73000"/>
              <a:buFont typeface="Wingdings 2" pitchFamily="18" charset="2"/>
              <a:buChar char=""/>
            </a:pPr>
            <a:r>
              <a:rPr lang="ru-RU" sz="2800" b="1" i="1" u="sng" dirty="0" smtClean="0">
                <a:latin typeface="Trebuchet MS"/>
                <a:cs typeface="Times New Roman" pitchFamily="18" charset="0"/>
              </a:rPr>
              <a:t>Ан. мочи по Нечипоренко</a:t>
            </a:r>
            <a:r>
              <a:rPr lang="ru-RU" sz="2800" dirty="0" smtClean="0">
                <a:latin typeface="Trebuchet MS"/>
                <a:cs typeface="Times New Roman" pitchFamily="18" charset="0"/>
              </a:rPr>
              <a:t>: норма</a:t>
            </a:r>
          </a:p>
          <a:p>
            <a:endParaRPr lang="ru-RU" baseline="30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Лабораторные данные </a:t>
            </a:r>
            <a:r>
              <a:rPr lang="ru-RU" sz="2800" dirty="0" smtClean="0"/>
              <a:t>(продолжение)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0" indent="-274320">
              <a:spcBef>
                <a:spcPts val="600"/>
              </a:spcBef>
              <a:buClr>
                <a:srgbClr val="04617B"/>
              </a:buClr>
              <a:buSzPct val="73000"/>
              <a:defRPr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Гепатиты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HBsAg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anti-HCV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не обнаружены.</a:t>
            </a:r>
          </a:p>
          <a:p>
            <a:pPr marL="274320" lvl="0" indent="-274320">
              <a:spcBef>
                <a:spcPts val="600"/>
              </a:spcBef>
              <a:buClr>
                <a:srgbClr val="04617B"/>
              </a:buClr>
              <a:buSzPct val="73000"/>
              <a:defRPr/>
            </a:pP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RW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отрицательный результат.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lvl="0" indent="-274320">
              <a:spcBef>
                <a:spcPts val="600"/>
              </a:spcBef>
              <a:buClr>
                <a:srgbClr val="04617B"/>
              </a:buClr>
              <a:buSzPct val="73000"/>
              <a:defRPr/>
            </a:pP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Копрограмма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простейшие, яйца гельминтов – не обнаружены, скрытая кровь +, консистенция –жидкая, цвет –коричневый,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слизь +, бактерии +++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ПМВ – 1-2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ЧПМВ – 0-2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растительная клетчатка - 1-3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u="sng" dirty="0" err="1" smtClean="0">
                <a:latin typeface="Times New Roman" pitchFamily="18" charset="0"/>
                <a:cs typeface="Times New Roman" pitchFamily="18" charset="0"/>
              </a:rPr>
              <a:t>лц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– 15-20 в </a:t>
            </a:r>
            <a:r>
              <a:rPr lang="ru-RU" sz="2800" u="sng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u="sng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эр – в большом количестве, нейтральный жир +, жирные кислоты +, крахмал,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йодофильная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флора, мыла – нет.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Инструментальные данные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72000"/>
          </a:xfrm>
        </p:spPr>
        <p:txBody>
          <a:bodyPr>
            <a:normAutofit/>
          </a:bodyPr>
          <a:lstStyle/>
          <a:p>
            <a:r>
              <a:rPr lang="ru-RU" sz="3200" b="1" i="1" u="sng" dirty="0" err="1" smtClean="0"/>
              <a:t>Ректороманоскопия</a:t>
            </a:r>
            <a:r>
              <a:rPr lang="ru-RU" sz="3200" b="1" i="1" u="sng" dirty="0" smtClean="0"/>
              <a:t>: </a:t>
            </a:r>
            <a:r>
              <a:rPr lang="ru-RU" sz="3200" dirty="0" smtClean="0"/>
              <a:t>осмотрено 7 см, слизистая розовая, отечная, зернистая, кровоточит.</a:t>
            </a:r>
          </a:p>
          <a:p>
            <a:r>
              <a:rPr lang="ru-RU" sz="3200" b="1" i="1" u="sng" dirty="0" smtClean="0"/>
              <a:t>УЗИ органов брюшной полости</a:t>
            </a:r>
            <a:r>
              <a:rPr lang="ru-RU" sz="3200" dirty="0" smtClean="0"/>
              <a:t>: Осмотрены левые отделы толстой кишки, патологии не выявлено.</a:t>
            </a:r>
          </a:p>
          <a:p>
            <a:endParaRPr lang="ru-RU" sz="3200" dirty="0"/>
          </a:p>
        </p:txBody>
      </p:sp>
      <p:pic>
        <p:nvPicPr>
          <p:cNvPr id="3074" name="Picture 2" descr="C:\Users\Юзеры\Desktop\i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4581128"/>
            <a:ext cx="4427984" cy="2276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702</Words>
  <Application>Microsoft Office PowerPoint</Application>
  <PresentationFormat>Экран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Разбор клинического случая</vt:lpstr>
      <vt:lpstr>Больная П., 25 лет Жалобы при поступлении</vt:lpstr>
      <vt:lpstr>Анамнез по Е.М.Тарееву</vt:lpstr>
      <vt:lpstr>Анамнез жизни</vt:lpstr>
      <vt:lpstr>Объективное обследование</vt:lpstr>
      <vt:lpstr>Объективное обследование (продолжение)</vt:lpstr>
      <vt:lpstr>Лабораторные данные</vt:lpstr>
      <vt:lpstr>Лабораторные данные (продолжение)</vt:lpstr>
      <vt:lpstr>Инструментальные данные</vt:lpstr>
      <vt:lpstr>Вопросы</vt:lpstr>
      <vt:lpstr>Клинический диагноз</vt:lpstr>
      <vt:lpstr>Дифференциальный диагноз</vt:lpstr>
      <vt:lpstr>Лечение</vt:lpstr>
      <vt:lpstr>Планируется дообследование</vt:lpstr>
      <vt:lpstr>Список справочной литературы: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Разбор клинического случая</dc:title>
  <dc:creator>Елена Валерьевна Галькович</dc:creator>
  <cp:lastModifiedBy>o.vaganova</cp:lastModifiedBy>
  <cp:revision>12</cp:revision>
  <dcterms:created xsi:type="dcterms:W3CDTF">2020-01-13T07:46:42Z</dcterms:created>
  <dcterms:modified xsi:type="dcterms:W3CDTF">2020-01-13T09:00:33Z</dcterms:modified>
</cp:coreProperties>
</file>